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3" r:id="rId2"/>
  </p:sldMasterIdLst>
  <p:notesMasterIdLst>
    <p:notesMasterId r:id="rId15"/>
  </p:notesMasterIdLst>
  <p:handoutMasterIdLst>
    <p:handoutMasterId r:id="rId16"/>
  </p:handoutMasterIdLst>
  <p:sldIdLst>
    <p:sldId id="325" r:id="rId3"/>
    <p:sldId id="326" r:id="rId4"/>
    <p:sldId id="327" r:id="rId5"/>
    <p:sldId id="328" r:id="rId6"/>
    <p:sldId id="330" r:id="rId7"/>
    <p:sldId id="331" r:id="rId8"/>
    <p:sldId id="334" r:id="rId9"/>
    <p:sldId id="336" r:id="rId10"/>
    <p:sldId id="340" r:id="rId11"/>
    <p:sldId id="339" r:id="rId12"/>
    <p:sldId id="337" r:id="rId13"/>
    <p:sldId id="32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52" autoAdjust="0"/>
    <p:restoredTop sz="79359" autoAdjust="0"/>
  </p:normalViewPr>
  <p:slideViewPr>
    <p:cSldViewPr snapToGrid="0">
      <p:cViewPr varScale="1">
        <p:scale>
          <a:sx n="99" d="100"/>
          <a:sy n="99" d="100"/>
        </p:scale>
        <p:origin x="854" y="77"/>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D2B09A-726C-4907-9D6B-9AFEACC4D00A}" type="datetimeFigureOut">
              <a:rPr lang="en-US" smtClean="0"/>
              <a:t>08/25/2025</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2</a:t>
            </a:fld>
            <a:endParaRPr lang="en-US"/>
          </a:p>
        </p:txBody>
      </p:sp>
    </p:spTree>
    <p:extLst>
      <p:ext uri="{BB962C8B-B14F-4D97-AF65-F5344CB8AC3E}">
        <p14:creationId xmlns:p14="http://schemas.microsoft.com/office/powerpoint/2010/main" val="1775677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arrow:  Do you have enough submitted evidence to go Fully Developed Claim or do you need to fill out a 4142a and have VA develop evidence.  If you need to, file an ITF and then secure all needed evidence and statements, then file.</a:t>
            </a:r>
          </a:p>
          <a:p>
            <a:r>
              <a:rPr lang="en-US" dirty="0"/>
              <a:t>Second arrow:  (Ask the audience what could be involved here.) Are you within a timeframe to appeal or do you need to fill out an 0995 with new and relevant evidence?  Even if you can file an HLR should you file an 0995 anyway. What does the denial say-No Diagnosis</a:t>
            </a:r>
          </a:p>
          <a:p>
            <a:r>
              <a:rPr lang="en-US" dirty="0"/>
              <a:t>Third arrow: Can the condition adversely affect a rating on another condition?</a:t>
            </a:r>
          </a:p>
        </p:txBody>
      </p:sp>
      <p:sp>
        <p:nvSpPr>
          <p:cNvPr id="4" name="Slide Number Placeholder 3"/>
          <p:cNvSpPr>
            <a:spLocks noGrp="1"/>
          </p:cNvSpPr>
          <p:nvPr>
            <p:ph type="sldNum" sz="quarter" idx="5"/>
          </p:nvPr>
        </p:nvSpPr>
        <p:spPr/>
        <p:txBody>
          <a:bodyPr/>
          <a:lstStyle/>
          <a:p>
            <a:fld id="{B75CB1D6-1628-43B1-98B7-79312696C38B}" type="slidenum">
              <a:rPr lang="en-US" smtClean="0"/>
              <a:t>4</a:t>
            </a:fld>
            <a:endParaRPr lang="en-US"/>
          </a:p>
        </p:txBody>
      </p:sp>
    </p:spTree>
    <p:extLst>
      <p:ext uri="{BB962C8B-B14F-4D97-AF65-F5344CB8AC3E}">
        <p14:creationId xmlns:p14="http://schemas.microsoft.com/office/powerpoint/2010/main" val="1801463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Pull up each form and go over common errors seen and how they affect filling the claim either BC or DS.</a:t>
            </a:r>
          </a:p>
          <a:p>
            <a:r>
              <a:rPr lang="en-US" dirty="0"/>
              <a:t>Country-Signature-Special Characters </a:t>
            </a:r>
            <a:r>
              <a:rPr lang="en-US" dirty="0" err="1"/>
              <a:t>etc</a:t>
            </a:r>
            <a:r>
              <a:rPr lang="en-US" dirty="0"/>
              <a:t>…</a:t>
            </a:r>
          </a:p>
          <a:p>
            <a:r>
              <a:rPr lang="en-US" dirty="0"/>
              <a:t>Does a Buddy Statement need to be on 20-10207. (NO) but it needs to be signed and with the appropriate information on it. If it is emailed, it should at least have a digital signature on it.</a:t>
            </a:r>
          </a:p>
        </p:txBody>
      </p:sp>
      <p:sp>
        <p:nvSpPr>
          <p:cNvPr id="4" name="Slide Number Placeholder 3"/>
          <p:cNvSpPr>
            <a:spLocks noGrp="1"/>
          </p:cNvSpPr>
          <p:nvPr>
            <p:ph type="sldNum" sz="quarter" idx="5"/>
          </p:nvPr>
        </p:nvSpPr>
        <p:spPr/>
        <p:txBody>
          <a:bodyPr/>
          <a:lstStyle/>
          <a:p>
            <a:fld id="{B75CB1D6-1628-43B1-98B7-79312696C38B}" type="slidenum">
              <a:rPr lang="en-US" smtClean="0"/>
              <a:t>7</a:t>
            </a:fld>
            <a:endParaRPr lang="en-US"/>
          </a:p>
        </p:txBody>
      </p:sp>
    </p:spTree>
    <p:extLst>
      <p:ext uri="{BB962C8B-B14F-4D97-AF65-F5344CB8AC3E}">
        <p14:creationId xmlns:p14="http://schemas.microsoft.com/office/powerpoint/2010/main" val="2918033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2: Unless they are a medical professional, they can only state in lay-mans terms. If they have a medical background, there statement must stay within their expertise. </a:t>
            </a:r>
          </a:p>
        </p:txBody>
      </p:sp>
      <p:sp>
        <p:nvSpPr>
          <p:cNvPr id="4" name="Slide Number Placeholder 3"/>
          <p:cNvSpPr>
            <a:spLocks noGrp="1"/>
          </p:cNvSpPr>
          <p:nvPr>
            <p:ph type="sldNum" sz="quarter" idx="5"/>
          </p:nvPr>
        </p:nvSpPr>
        <p:spPr/>
        <p:txBody>
          <a:bodyPr/>
          <a:lstStyle/>
          <a:p>
            <a:fld id="{B75CB1D6-1628-43B1-98B7-79312696C38B}" type="slidenum">
              <a:rPr lang="en-US" smtClean="0"/>
              <a:t>9</a:t>
            </a:fld>
            <a:endParaRPr lang="en-US"/>
          </a:p>
        </p:txBody>
      </p:sp>
    </p:spTree>
    <p:extLst>
      <p:ext uri="{BB962C8B-B14F-4D97-AF65-F5344CB8AC3E}">
        <p14:creationId xmlns:p14="http://schemas.microsoft.com/office/powerpoint/2010/main" val="455656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1: This is important as it may impact the percentage of the grant.</a:t>
            </a:r>
          </a:p>
        </p:txBody>
      </p:sp>
      <p:sp>
        <p:nvSpPr>
          <p:cNvPr id="4" name="Slide Number Placeholder 3"/>
          <p:cNvSpPr>
            <a:spLocks noGrp="1"/>
          </p:cNvSpPr>
          <p:nvPr>
            <p:ph type="sldNum" sz="quarter" idx="5"/>
          </p:nvPr>
        </p:nvSpPr>
        <p:spPr/>
        <p:txBody>
          <a:bodyPr/>
          <a:lstStyle/>
          <a:p>
            <a:fld id="{B75CB1D6-1628-43B1-98B7-79312696C38B}" type="slidenum">
              <a:rPr lang="en-US" smtClean="0"/>
              <a:t>10</a:t>
            </a:fld>
            <a:endParaRPr lang="en-US"/>
          </a:p>
        </p:txBody>
      </p:sp>
    </p:spTree>
    <p:extLst>
      <p:ext uri="{BB962C8B-B14F-4D97-AF65-F5344CB8AC3E}">
        <p14:creationId xmlns:p14="http://schemas.microsoft.com/office/powerpoint/2010/main" val="39121618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6" y="136526"/>
            <a:ext cx="1893654" cy="2332982"/>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50541" y="5501445"/>
            <a:ext cx="2743200" cy="365125"/>
          </a:xfrm>
          <a:prstGeom prst="rect">
            <a:avLst/>
          </a:prstGeom>
        </p:spPr>
        <p:txBody>
          <a:bodyPr vert="horz" lIns="91440" tIns="45720" rIns="91440" bIns="45720" rtlCol="0" anchor="ctr"/>
          <a:lstStyle>
            <a:lvl1pPr algn="l">
              <a:defRPr sz="1200">
                <a:solidFill>
                  <a:srgbClr val="C00000"/>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b="1" kern="1200">
          <a:solidFill>
            <a:srgbClr val="CC0000"/>
          </a:solidFill>
          <a:latin typeface="Arial" panose="020B0604020202020204" pitchFamily="34" charset="0"/>
          <a:ea typeface="Calibri Light" panose="020F030202020403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a:solidFill>
            <a:srgbClr val="C00000"/>
          </a:solidFill>
          <a:latin typeface="Arial" panose="020B0604020202020204" pitchFamily="34" charset="0"/>
          <a:ea typeface="Calibri Light" panose="020F0302020204030204" pitchFamily="34"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8AD6-0B9E-091D-AD8B-99552710F85A}"/>
              </a:ext>
            </a:extLst>
          </p:cNvPr>
          <p:cNvSpPr>
            <a:spLocks noGrp="1"/>
          </p:cNvSpPr>
          <p:nvPr>
            <p:ph type="title"/>
          </p:nvPr>
        </p:nvSpPr>
        <p:spPr>
          <a:xfrm>
            <a:off x="3772066" y="1736198"/>
            <a:ext cx="6335227" cy="1130915"/>
          </a:xfrm>
        </p:spPr>
        <p:txBody>
          <a:bodyPr>
            <a:normAutofit fontScale="90000"/>
          </a:bodyPr>
          <a:lstStyle/>
          <a:p>
            <a:r>
              <a:rPr lang="en-US" dirty="0"/>
              <a:t>Effective Claims Decision Making</a:t>
            </a:r>
          </a:p>
        </p:txBody>
      </p:sp>
      <p:sp>
        <p:nvSpPr>
          <p:cNvPr id="3" name="Text Placeholder 2">
            <a:extLst>
              <a:ext uri="{FF2B5EF4-FFF2-40B4-BE49-F238E27FC236}">
                <a16:creationId xmlns:a16="http://schemas.microsoft.com/office/drawing/2014/main" id="{634D885C-BFC9-49A5-6629-2F2835BEFB0B}"/>
              </a:ext>
            </a:extLst>
          </p:cNvPr>
          <p:cNvSpPr>
            <a:spLocks noGrp="1"/>
          </p:cNvSpPr>
          <p:nvPr>
            <p:ph type="body" sz="quarter" idx="11"/>
          </p:nvPr>
        </p:nvSpPr>
        <p:spPr>
          <a:xfrm>
            <a:off x="5857284" y="3990888"/>
            <a:ext cx="6334716" cy="692900"/>
          </a:xfrm>
        </p:spPr>
        <p:txBody>
          <a:bodyPr/>
          <a:lstStyle/>
          <a:p>
            <a:pPr algn="ctr"/>
            <a:r>
              <a:rPr lang="en-US" dirty="0"/>
              <a:t>By: David Huntimer</a:t>
            </a:r>
          </a:p>
        </p:txBody>
      </p:sp>
    </p:spTree>
    <p:extLst>
      <p:ext uri="{BB962C8B-B14F-4D97-AF65-F5344CB8AC3E}">
        <p14:creationId xmlns:p14="http://schemas.microsoft.com/office/powerpoint/2010/main" val="3856534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D8AEB-DADD-C3D4-CEE3-C4A32BF74C1F}"/>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274F8A1-939C-542D-0C22-A5E818259B9F}"/>
              </a:ext>
            </a:extLst>
          </p:cNvPr>
          <p:cNvSpPr>
            <a:spLocks noGrp="1"/>
          </p:cNvSpPr>
          <p:nvPr>
            <p:ph idx="1"/>
          </p:nvPr>
        </p:nvSpPr>
        <p:spPr/>
        <p:txBody>
          <a:bodyPr>
            <a:normAutofit lnSpcReduction="10000"/>
          </a:bodyPr>
          <a:lstStyle/>
          <a:p>
            <a:pPr marL="0" indent="0">
              <a:buNone/>
            </a:pPr>
            <a:r>
              <a:rPr lang="en-US" b="1" dirty="0"/>
              <a:t>Impact on the Veteran:</a:t>
            </a:r>
            <a:endParaRPr lang="en-US" dirty="0"/>
          </a:p>
          <a:p>
            <a:pPr lvl="1"/>
            <a:r>
              <a:rPr lang="en-US" dirty="0"/>
              <a:t>Describe how the disability has affected the veteran's daily life, relationships, work, and social activities, including both before and after the event/condition.</a:t>
            </a:r>
          </a:p>
          <a:p>
            <a:pPr marL="0" indent="0">
              <a:buNone/>
            </a:pPr>
            <a:r>
              <a:rPr lang="en-US" dirty="0"/>
              <a:t> </a:t>
            </a:r>
          </a:p>
          <a:p>
            <a:pPr marL="0" indent="0">
              <a:buNone/>
            </a:pPr>
            <a:r>
              <a:rPr lang="en-US" b="1" dirty="0"/>
              <a:t>Specific Examples:</a:t>
            </a:r>
            <a:endParaRPr lang="en-US" dirty="0"/>
          </a:p>
          <a:p>
            <a:pPr lvl="1"/>
            <a:r>
              <a:rPr lang="en-US" dirty="0"/>
              <a:t>Provide concrete examples of how the disability impacts the veteran's life, such as limitations in physical activities, difficulty concentrating, or changes in mood. </a:t>
            </a:r>
          </a:p>
          <a:p>
            <a:endParaRPr lang="en-US" dirty="0"/>
          </a:p>
          <a:p>
            <a:pPr marL="0" indent="0">
              <a:buNone/>
            </a:pPr>
            <a:r>
              <a:rPr lang="en-US" b="1" dirty="0"/>
              <a:t>Corroboration of Evidence:</a:t>
            </a:r>
            <a:endParaRPr lang="en-US" dirty="0"/>
          </a:p>
          <a:p>
            <a:pPr lvl="1"/>
            <a:r>
              <a:rPr lang="en-US" dirty="0"/>
              <a:t>If the statement is meant to corroborate the veteran's account, be specific and avoid exaggeration or speculation. </a:t>
            </a:r>
          </a:p>
          <a:p>
            <a:endParaRPr lang="en-US" dirty="0"/>
          </a:p>
        </p:txBody>
      </p:sp>
      <p:sp>
        <p:nvSpPr>
          <p:cNvPr id="5" name="Title 4">
            <a:extLst>
              <a:ext uri="{FF2B5EF4-FFF2-40B4-BE49-F238E27FC236}">
                <a16:creationId xmlns:a16="http://schemas.microsoft.com/office/drawing/2014/main" id="{A66CF351-70F3-4516-5BAA-034766D233EA}"/>
              </a:ext>
            </a:extLst>
          </p:cNvPr>
          <p:cNvSpPr>
            <a:spLocks noGrp="1"/>
          </p:cNvSpPr>
          <p:nvPr>
            <p:ph type="title"/>
          </p:nvPr>
        </p:nvSpPr>
        <p:spPr/>
        <p:txBody>
          <a:bodyPr/>
          <a:lstStyle/>
          <a:p>
            <a:r>
              <a:rPr lang="en-US" dirty="0"/>
              <a:t>Buddy Statement</a:t>
            </a:r>
          </a:p>
        </p:txBody>
      </p:sp>
    </p:spTree>
    <p:extLst>
      <p:ext uri="{BB962C8B-B14F-4D97-AF65-F5344CB8AC3E}">
        <p14:creationId xmlns:p14="http://schemas.microsoft.com/office/powerpoint/2010/main" val="881138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13A5094-F74A-6A05-E4D1-1B530733F3AF}"/>
              </a:ext>
            </a:extLst>
          </p:cNvPr>
          <p:cNvSpPr>
            <a:spLocks noGrp="1"/>
          </p:cNvSpPr>
          <p:nvPr>
            <p:ph idx="1"/>
          </p:nvPr>
        </p:nvSpPr>
        <p:spPr/>
        <p:txBody>
          <a:bodyPr/>
          <a:lstStyle/>
          <a:p>
            <a:pPr marL="0" indent="0">
              <a:buNone/>
            </a:pPr>
            <a:r>
              <a:rPr lang="en-US" b="1" dirty="0"/>
              <a:t>Conciseness and Clarity:</a:t>
            </a:r>
            <a:endParaRPr lang="en-US" dirty="0"/>
          </a:p>
          <a:p>
            <a:pPr lvl="1"/>
            <a:r>
              <a:rPr lang="en-US" sz="2600" dirty="0"/>
              <a:t>Keep the statement concise and focused on the key information needed to support the claim. </a:t>
            </a:r>
          </a:p>
          <a:p>
            <a:endParaRPr lang="en-US" dirty="0"/>
          </a:p>
          <a:p>
            <a:pPr marL="0" indent="0">
              <a:buNone/>
            </a:pPr>
            <a:r>
              <a:rPr lang="en-US" b="1" dirty="0"/>
              <a:t>Signature and Contact Information:</a:t>
            </a:r>
            <a:endParaRPr lang="en-US" dirty="0"/>
          </a:p>
          <a:p>
            <a:pPr lvl="1"/>
            <a:r>
              <a:rPr lang="en-US" sz="2600" dirty="0"/>
              <a:t>The statement should be signed and include the writer's full name, address, and phone number</a:t>
            </a:r>
          </a:p>
          <a:p>
            <a:endParaRPr lang="en-US" dirty="0"/>
          </a:p>
        </p:txBody>
      </p:sp>
      <p:sp>
        <p:nvSpPr>
          <p:cNvPr id="5" name="Title 4">
            <a:extLst>
              <a:ext uri="{FF2B5EF4-FFF2-40B4-BE49-F238E27FC236}">
                <a16:creationId xmlns:a16="http://schemas.microsoft.com/office/drawing/2014/main" id="{00E4DF74-FD9A-6BBF-B71E-36A050FBE96A}"/>
              </a:ext>
            </a:extLst>
          </p:cNvPr>
          <p:cNvSpPr>
            <a:spLocks noGrp="1"/>
          </p:cNvSpPr>
          <p:nvPr>
            <p:ph type="title"/>
          </p:nvPr>
        </p:nvSpPr>
        <p:spPr/>
        <p:txBody>
          <a:bodyPr/>
          <a:lstStyle/>
          <a:p>
            <a:r>
              <a:rPr lang="en-US" dirty="0"/>
              <a:t>Buddy Statement</a:t>
            </a:r>
          </a:p>
        </p:txBody>
      </p:sp>
    </p:spTree>
    <p:extLst>
      <p:ext uri="{BB962C8B-B14F-4D97-AF65-F5344CB8AC3E}">
        <p14:creationId xmlns:p14="http://schemas.microsoft.com/office/powerpoint/2010/main" val="1307687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9E79-1570-EFC6-1FBF-5B13B3F1CAE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2411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E2250-4A19-3FAD-4C74-3CDC54CE217C}"/>
              </a:ext>
            </a:extLst>
          </p:cNvPr>
          <p:cNvSpPr>
            <a:spLocks noGrp="1"/>
          </p:cNvSpPr>
          <p:nvPr>
            <p:ph idx="1"/>
          </p:nvPr>
        </p:nvSpPr>
        <p:spPr>
          <a:xfrm>
            <a:off x="326066" y="1886041"/>
            <a:ext cx="11653283" cy="4720499"/>
          </a:xfrm>
        </p:spPr>
        <p:txBody>
          <a:bodyPr/>
          <a:lstStyle/>
          <a:p>
            <a:r>
              <a:rPr lang="en-US" dirty="0"/>
              <a:t>Deciding which type of claim will be best for the Veteran</a:t>
            </a:r>
          </a:p>
          <a:p>
            <a:r>
              <a:rPr lang="en-US" dirty="0"/>
              <a:t>Effective forms</a:t>
            </a:r>
          </a:p>
          <a:p>
            <a:r>
              <a:rPr lang="en-US" dirty="0"/>
              <a:t>Effective statements</a:t>
            </a:r>
          </a:p>
        </p:txBody>
      </p:sp>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Course Topics</a:t>
            </a:r>
          </a:p>
        </p:txBody>
      </p:sp>
    </p:spTree>
    <p:extLst>
      <p:ext uri="{BB962C8B-B14F-4D97-AF65-F5344CB8AC3E}">
        <p14:creationId xmlns:p14="http://schemas.microsoft.com/office/powerpoint/2010/main" val="224907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EEF93A-335D-2504-985E-AAEB37A04351}"/>
              </a:ext>
            </a:extLst>
          </p:cNvPr>
          <p:cNvSpPr>
            <a:spLocks noGrp="1"/>
          </p:cNvSpPr>
          <p:nvPr>
            <p:ph idx="1"/>
          </p:nvPr>
        </p:nvSpPr>
        <p:spPr>
          <a:xfrm>
            <a:off x="269358" y="1836420"/>
            <a:ext cx="11653283" cy="3905250"/>
          </a:xfrm>
        </p:spPr>
        <p:txBody>
          <a:bodyPr/>
          <a:lstStyle/>
          <a:p>
            <a:r>
              <a:rPr lang="en-US" dirty="0"/>
              <a:t>M21-1</a:t>
            </a:r>
          </a:p>
          <a:p>
            <a:r>
              <a:rPr lang="en-US" dirty="0"/>
              <a:t>38 CFR</a:t>
            </a:r>
          </a:p>
          <a:p>
            <a:r>
              <a:rPr lang="en-US" dirty="0"/>
              <a:t>VA training curriculum</a:t>
            </a:r>
          </a:p>
          <a:p>
            <a:r>
              <a:rPr lang="en-US" dirty="0"/>
              <a:t>The American Legion training curriculum</a:t>
            </a:r>
          </a:p>
          <a:p>
            <a:r>
              <a:rPr lang="en-US" dirty="0"/>
              <a:t>Veterans of Foreign Wars training curriculum</a:t>
            </a:r>
          </a:p>
          <a:p>
            <a:r>
              <a:rPr lang="en-US" dirty="0"/>
              <a:t>SDDVA training curriculum</a:t>
            </a:r>
          </a:p>
        </p:txBody>
      </p:sp>
      <p:sp>
        <p:nvSpPr>
          <p:cNvPr id="3" name="Title 2">
            <a:extLst>
              <a:ext uri="{FF2B5EF4-FFF2-40B4-BE49-F238E27FC236}">
                <a16:creationId xmlns:a16="http://schemas.microsoft.com/office/drawing/2014/main" id="{3A4B1519-2D94-4FF4-27D9-F36A7C5754C1}"/>
              </a:ext>
            </a:extLst>
          </p:cNvPr>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1551184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110AF7-4EBB-684F-D08E-AAA1E8B0329B}"/>
              </a:ext>
            </a:extLst>
          </p:cNvPr>
          <p:cNvSpPr>
            <a:spLocks noGrp="1"/>
          </p:cNvSpPr>
          <p:nvPr>
            <p:ph idx="1"/>
          </p:nvPr>
        </p:nvSpPr>
        <p:spPr>
          <a:xfrm>
            <a:off x="269358" y="1897969"/>
            <a:ext cx="11653283" cy="3062061"/>
          </a:xfrm>
        </p:spPr>
        <p:txBody>
          <a:bodyPr/>
          <a:lstStyle/>
          <a:p>
            <a:r>
              <a:rPr lang="en-US" dirty="0"/>
              <a:t>What is the best claim avenue for the condition and the Veteran</a:t>
            </a:r>
          </a:p>
          <a:p>
            <a:pPr lvl="1"/>
            <a:r>
              <a:rPr lang="en-US" dirty="0"/>
              <a:t>   Is it a new condition: FDC or Standard</a:t>
            </a:r>
          </a:p>
          <a:p>
            <a:pPr lvl="1"/>
            <a:r>
              <a:rPr lang="en-US" dirty="0"/>
              <a:t>   Is it a denied condition:  When was the denial</a:t>
            </a:r>
          </a:p>
          <a:p>
            <a:pPr lvl="1"/>
            <a:r>
              <a:rPr lang="en-US" dirty="0"/>
              <a:t>   Is the condition related to, or can it affect, any condition that the veteran has already been granted for?</a:t>
            </a:r>
          </a:p>
        </p:txBody>
      </p:sp>
      <p:sp>
        <p:nvSpPr>
          <p:cNvPr id="3" name="Title 2">
            <a:extLst>
              <a:ext uri="{FF2B5EF4-FFF2-40B4-BE49-F238E27FC236}">
                <a16:creationId xmlns:a16="http://schemas.microsoft.com/office/drawing/2014/main" id="{39FEA5E8-31B2-9A08-6F36-41276D2A3BAB}"/>
              </a:ext>
            </a:extLst>
          </p:cNvPr>
          <p:cNvSpPr>
            <a:spLocks noGrp="1"/>
          </p:cNvSpPr>
          <p:nvPr>
            <p:ph type="title"/>
          </p:nvPr>
        </p:nvSpPr>
        <p:spPr>
          <a:xfrm>
            <a:off x="1620428" y="210378"/>
            <a:ext cx="10413350" cy="1251024"/>
          </a:xfrm>
        </p:spPr>
        <p:txBody>
          <a:bodyPr/>
          <a:lstStyle/>
          <a:p>
            <a:r>
              <a:rPr lang="en-US" dirty="0"/>
              <a:t>Claim Type</a:t>
            </a:r>
          </a:p>
        </p:txBody>
      </p:sp>
    </p:spTree>
    <p:extLst>
      <p:ext uri="{BB962C8B-B14F-4D97-AF65-F5344CB8AC3E}">
        <p14:creationId xmlns:p14="http://schemas.microsoft.com/office/powerpoint/2010/main" val="745072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CA4883-5B71-9484-1352-AE724815B996}"/>
              </a:ext>
            </a:extLst>
          </p:cNvPr>
          <p:cNvSpPr>
            <a:spLocks noGrp="1"/>
          </p:cNvSpPr>
          <p:nvPr>
            <p:ph idx="1"/>
          </p:nvPr>
        </p:nvSpPr>
        <p:spPr/>
        <p:txBody>
          <a:bodyPr/>
          <a:lstStyle/>
          <a:p>
            <a:r>
              <a:rPr lang="en-US" dirty="0"/>
              <a:t>PULL UP VA Form 21-526EZ</a:t>
            </a:r>
          </a:p>
        </p:txBody>
      </p:sp>
      <p:sp>
        <p:nvSpPr>
          <p:cNvPr id="3" name="Title 2">
            <a:extLst>
              <a:ext uri="{FF2B5EF4-FFF2-40B4-BE49-F238E27FC236}">
                <a16:creationId xmlns:a16="http://schemas.microsoft.com/office/drawing/2014/main" id="{EA02B67C-47B4-18BA-AF9F-478A6DE04C1C}"/>
              </a:ext>
            </a:extLst>
          </p:cNvPr>
          <p:cNvSpPr>
            <a:spLocks noGrp="1"/>
          </p:cNvSpPr>
          <p:nvPr>
            <p:ph type="title"/>
          </p:nvPr>
        </p:nvSpPr>
        <p:spPr/>
        <p:txBody>
          <a:bodyPr/>
          <a:lstStyle/>
          <a:p>
            <a:r>
              <a:rPr lang="en-US" dirty="0"/>
              <a:t>VA Form 21-526EZ</a:t>
            </a:r>
          </a:p>
        </p:txBody>
      </p:sp>
    </p:spTree>
    <p:extLst>
      <p:ext uri="{BB962C8B-B14F-4D97-AF65-F5344CB8AC3E}">
        <p14:creationId xmlns:p14="http://schemas.microsoft.com/office/powerpoint/2010/main" val="1662468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lstStyle/>
          <a:p>
            <a:r>
              <a:rPr lang="en-US" dirty="0"/>
              <a:t>PULL UP VA Form 20-0995</a:t>
            </a:r>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p:txBody>
          <a:bodyPr/>
          <a:lstStyle/>
          <a:p>
            <a:r>
              <a:rPr lang="en-US" dirty="0"/>
              <a:t>VA Form 20-0995</a:t>
            </a:r>
          </a:p>
        </p:txBody>
      </p:sp>
    </p:spTree>
    <p:extLst>
      <p:ext uri="{BB962C8B-B14F-4D97-AF65-F5344CB8AC3E}">
        <p14:creationId xmlns:p14="http://schemas.microsoft.com/office/powerpoint/2010/main" val="3723442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E57825A-2EC7-A1CE-52BD-9135CDFADE69}"/>
              </a:ext>
            </a:extLst>
          </p:cNvPr>
          <p:cNvSpPr>
            <a:spLocks noGrp="1"/>
          </p:cNvSpPr>
          <p:nvPr>
            <p:ph idx="1"/>
          </p:nvPr>
        </p:nvSpPr>
        <p:spPr>
          <a:xfrm>
            <a:off x="269358" y="1858826"/>
            <a:ext cx="11653283" cy="2267404"/>
          </a:xfrm>
        </p:spPr>
        <p:txBody>
          <a:bodyPr/>
          <a:lstStyle/>
          <a:p>
            <a:r>
              <a:rPr lang="en-US" dirty="0"/>
              <a:t>VA Form 21-4138</a:t>
            </a:r>
          </a:p>
          <a:p>
            <a:r>
              <a:rPr lang="en-US" dirty="0"/>
              <a:t>VA Form 21-4142</a:t>
            </a:r>
          </a:p>
          <a:p>
            <a:r>
              <a:rPr lang="en-US" dirty="0"/>
              <a:t>VA Form 21-4142a</a:t>
            </a:r>
          </a:p>
          <a:p>
            <a:r>
              <a:rPr lang="en-US" dirty="0"/>
              <a:t>VA Form 20-10207</a:t>
            </a:r>
          </a:p>
        </p:txBody>
      </p:sp>
      <p:sp>
        <p:nvSpPr>
          <p:cNvPr id="5" name="Title 4">
            <a:extLst>
              <a:ext uri="{FF2B5EF4-FFF2-40B4-BE49-F238E27FC236}">
                <a16:creationId xmlns:a16="http://schemas.microsoft.com/office/drawing/2014/main" id="{148A17BF-ED87-9011-9811-755603846743}"/>
              </a:ext>
            </a:extLst>
          </p:cNvPr>
          <p:cNvSpPr>
            <a:spLocks noGrp="1"/>
          </p:cNvSpPr>
          <p:nvPr>
            <p:ph type="title"/>
          </p:nvPr>
        </p:nvSpPr>
        <p:spPr/>
        <p:txBody>
          <a:bodyPr/>
          <a:lstStyle/>
          <a:p>
            <a:r>
              <a:rPr lang="en-US" dirty="0"/>
              <a:t>Supporting Documents</a:t>
            </a:r>
          </a:p>
        </p:txBody>
      </p:sp>
    </p:spTree>
    <p:extLst>
      <p:ext uri="{BB962C8B-B14F-4D97-AF65-F5344CB8AC3E}">
        <p14:creationId xmlns:p14="http://schemas.microsoft.com/office/powerpoint/2010/main" val="4137522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83BE89E-1715-2C01-4B08-5D9C2A1F9608}"/>
              </a:ext>
            </a:extLst>
          </p:cNvPr>
          <p:cNvSpPr>
            <a:spLocks noGrp="1"/>
          </p:cNvSpPr>
          <p:nvPr>
            <p:ph idx="1"/>
          </p:nvPr>
        </p:nvSpPr>
        <p:spPr/>
        <p:txBody>
          <a:bodyPr/>
          <a:lstStyle/>
          <a:p>
            <a:r>
              <a:rPr lang="en-US" dirty="0"/>
              <a:t>A VA buddy statement, also known as a Statement in Support of Claim, should address the writer's relationship to the veteran, specific details about the in-service event or condition that caused the disability, and how the veteran's life has been impacted by the disability.</a:t>
            </a:r>
          </a:p>
          <a:p>
            <a:r>
              <a:rPr lang="en-US" dirty="0"/>
              <a:t>It should provide a clear and concise account of the veteran's condition, including symptoms and limitations, and offer firsthand observations of the veteran's experiences, especially when official records are incomplete</a:t>
            </a:r>
          </a:p>
        </p:txBody>
      </p:sp>
      <p:sp>
        <p:nvSpPr>
          <p:cNvPr id="5" name="Title 4">
            <a:extLst>
              <a:ext uri="{FF2B5EF4-FFF2-40B4-BE49-F238E27FC236}">
                <a16:creationId xmlns:a16="http://schemas.microsoft.com/office/drawing/2014/main" id="{394EE030-6498-93CC-BF41-222462633241}"/>
              </a:ext>
            </a:extLst>
          </p:cNvPr>
          <p:cNvSpPr>
            <a:spLocks noGrp="1"/>
          </p:cNvSpPr>
          <p:nvPr>
            <p:ph type="title"/>
          </p:nvPr>
        </p:nvSpPr>
        <p:spPr/>
        <p:txBody>
          <a:bodyPr/>
          <a:lstStyle/>
          <a:p>
            <a:r>
              <a:rPr lang="en-US" dirty="0"/>
              <a:t>Buddy Statement</a:t>
            </a:r>
          </a:p>
        </p:txBody>
      </p:sp>
    </p:spTree>
    <p:extLst>
      <p:ext uri="{BB962C8B-B14F-4D97-AF65-F5344CB8AC3E}">
        <p14:creationId xmlns:p14="http://schemas.microsoft.com/office/powerpoint/2010/main" val="2125519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55A25-0DD9-C83F-C16A-908175B9FCA0}"/>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30E4E91-E75D-390B-B070-F81F1B16316A}"/>
              </a:ext>
            </a:extLst>
          </p:cNvPr>
          <p:cNvSpPr>
            <a:spLocks noGrp="1"/>
          </p:cNvSpPr>
          <p:nvPr>
            <p:ph idx="1"/>
          </p:nvPr>
        </p:nvSpPr>
        <p:spPr/>
        <p:txBody>
          <a:bodyPr/>
          <a:lstStyle/>
          <a:p>
            <a:pPr marL="0" indent="0">
              <a:buNone/>
            </a:pPr>
            <a:r>
              <a:rPr lang="en-US" b="1" dirty="0"/>
              <a:t>Relationship to the Veteran:</a:t>
            </a:r>
            <a:endParaRPr lang="en-US" dirty="0"/>
          </a:p>
          <a:p>
            <a:pPr lvl="1"/>
            <a:r>
              <a:rPr lang="en-US" dirty="0"/>
              <a:t>Clearly state the writer's name and their relationship to the veteran (e.g., fellow service member, spouse, friend, family member). </a:t>
            </a:r>
          </a:p>
          <a:p>
            <a:endParaRPr lang="en-US" dirty="0"/>
          </a:p>
          <a:p>
            <a:pPr marL="0" indent="0">
              <a:buNone/>
            </a:pPr>
            <a:r>
              <a:rPr lang="en-US" b="1" dirty="0"/>
              <a:t>Details of the In-Service Event/Condition:</a:t>
            </a:r>
            <a:endParaRPr lang="en-US" dirty="0"/>
          </a:p>
          <a:p>
            <a:pPr lvl="1"/>
            <a:r>
              <a:rPr lang="en-US" dirty="0"/>
              <a:t>If the statement is for an in-service event, provide a detailed account of what happened, including the date, location, and circumstances. If it's about a condition developed during service, describe the onset of symptoms, their progression, and any related incidents. </a:t>
            </a:r>
          </a:p>
          <a:p>
            <a:endParaRPr lang="en-US" dirty="0"/>
          </a:p>
        </p:txBody>
      </p:sp>
      <p:sp>
        <p:nvSpPr>
          <p:cNvPr id="5" name="Title 4">
            <a:extLst>
              <a:ext uri="{FF2B5EF4-FFF2-40B4-BE49-F238E27FC236}">
                <a16:creationId xmlns:a16="http://schemas.microsoft.com/office/drawing/2014/main" id="{468EF537-E739-1628-E457-33235EC0941C}"/>
              </a:ext>
            </a:extLst>
          </p:cNvPr>
          <p:cNvSpPr>
            <a:spLocks noGrp="1"/>
          </p:cNvSpPr>
          <p:nvPr>
            <p:ph type="title"/>
          </p:nvPr>
        </p:nvSpPr>
        <p:spPr/>
        <p:txBody>
          <a:bodyPr/>
          <a:lstStyle/>
          <a:p>
            <a:r>
              <a:rPr lang="en-US" dirty="0"/>
              <a:t>Buddy Statement</a:t>
            </a:r>
          </a:p>
        </p:txBody>
      </p:sp>
    </p:spTree>
    <p:extLst>
      <p:ext uri="{BB962C8B-B14F-4D97-AF65-F5344CB8AC3E}">
        <p14:creationId xmlns:p14="http://schemas.microsoft.com/office/powerpoint/2010/main" val="3197135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1586</TotalTime>
  <Words>685</Words>
  <Application>Microsoft Office PowerPoint</Application>
  <PresentationFormat>Widescreen</PresentationFormat>
  <Paragraphs>65</Paragraphs>
  <Slides>12</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Office Theme</vt:lpstr>
      <vt:lpstr>1_Custom Design</vt:lpstr>
      <vt:lpstr>Effective Claims Decision Making</vt:lpstr>
      <vt:lpstr>Course Topics</vt:lpstr>
      <vt:lpstr>References</vt:lpstr>
      <vt:lpstr>Claim Type</vt:lpstr>
      <vt:lpstr>VA Form 21-526EZ</vt:lpstr>
      <vt:lpstr>VA Form 20-0995</vt:lpstr>
      <vt:lpstr>Supporting Documents</vt:lpstr>
      <vt:lpstr>Buddy Statement</vt:lpstr>
      <vt:lpstr>Buddy Statement</vt:lpstr>
      <vt:lpstr>Buddy Statement</vt:lpstr>
      <vt:lpstr>Buddy Statement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Montreal, DJ</cp:lastModifiedBy>
  <cp:revision>11</cp:revision>
  <dcterms:created xsi:type="dcterms:W3CDTF">2024-02-20T00:25:13Z</dcterms:created>
  <dcterms:modified xsi:type="dcterms:W3CDTF">2025-08-25T19:32:17Z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2025-03-06T18:48:59Z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ies>
</file>